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65" r:id="rId3"/>
    <p:sldId id="269" r:id="rId4"/>
    <p:sldId id="257" r:id="rId5"/>
    <p:sldId id="258" r:id="rId6"/>
    <p:sldId id="259" r:id="rId7"/>
    <p:sldId id="260" r:id="rId8"/>
    <p:sldId id="261" r:id="rId9"/>
    <p:sldId id="262" r:id="rId10"/>
    <p:sldId id="268" r:id="rId11"/>
    <p:sldId id="264" r:id="rId12"/>
    <p:sldId id="263" r:id="rId1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254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254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57" d="100"/>
          <a:sy n="57" d="100"/>
        </p:scale>
        <p:origin x="1507"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89100"/>
            <a:ext cx="10464800" cy="3467100"/>
          </a:xfrm>
          <a:prstGeom prst="rect">
            <a:avLst/>
          </a:prstGeom>
        </p:spPr>
        <p:txBody>
          <a:bodyPr anchor="b"/>
          <a:lstStyle>
            <a:lvl1pPr algn="ctr"/>
          </a:lstStyle>
          <a:p>
            <a:r>
              <a:t>Title Text</a:t>
            </a:r>
          </a:p>
        </p:txBody>
      </p:sp>
      <p:sp>
        <p:nvSpPr>
          <p:cNvPr id="12" name="Body Level One…"/>
          <p:cNvSpPr txBox="1">
            <a:spLocks noGrp="1"/>
          </p:cNvSpPr>
          <p:nvPr>
            <p:ph type="body" sz="quarter" idx="1"/>
          </p:nvPr>
        </p:nvSpPr>
        <p:spPr>
          <a:xfrm>
            <a:off x="1270000" y="5181600"/>
            <a:ext cx="10464800" cy="14605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1270000" y="4267200"/>
            <a:ext cx="10464800" cy="850900"/>
          </a:xfrm>
          <a:prstGeom prst="rect">
            <a:avLst/>
          </a:prstGeom>
        </p:spPr>
        <p:txBody>
          <a:bodyPr>
            <a:spAutoFit/>
          </a:bodyPr>
          <a:lstStyle>
            <a:lvl1pPr marL="0" indent="0" algn="ctr">
              <a:spcBef>
                <a:spcPts val="0"/>
              </a:spcBef>
              <a:buSzTx/>
              <a:buNone/>
            </a:lvl1pPr>
          </a:lstStyle>
          <a:p>
            <a:r>
              <a:t>“Type a quote here.”</a:t>
            </a:r>
          </a:p>
        </p:txBody>
      </p:sp>
      <p:sp>
        <p:nvSpPr>
          <p:cNvPr id="94" name="–Johnny Appleseed"/>
          <p:cNvSpPr txBox="1">
            <a:spLocks noGrp="1"/>
          </p:cNvSpPr>
          <p:nvPr>
            <p:ph type="body" sz="quarter" idx="22"/>
          </p:nvPr>
        </p:nvSpPr>
        <p:spPr>
          <a:xfrm>
            <a:off x="1270000" y="6362700"/>
            <a:ext cx="10464800" cy="647700"/>
          </a:xfrm>
          <a:prstGeom prst="rect">
            <a:avLst/>
          </a:prstGeom>
        </p:spPr>
        <p:txBody>
          <a:bodyPr anchor="t">
            <a:spAutoFit/>
          </a:bodyPr>
          <a:lstStyle>
            <a:lvl1pPr marL="0" indent="0" algn="ctr">
              <a:spcBef>
                <a:spcPts val="0"/>
              </a:spcBef>
              <a:buSzTx/>
              <a:buNone/>
              <a:defRPr sz="2800"/>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355600" y="0"/>
            <a:ext cx="14782326" cy="103759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574800" y="114300"/>
            <a:ext cx="9855200" cy="6502609"/>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270000" y="6680200"/>
            <a:ext cx="10464800" cy="1270000"/>
          </a:xfrm>
          <a:prstGeom prst="rect">
            <a:avLst/>
          </a:prstGeom>
        </p:spPr>
        <p:txBody>
          <a:bodyPr anchor="b"/>
          <a:lstStyle>
            <a:lvl1pPr algn="ctr"/>
          </a:lstStyle>
          <a:p>
            <a:r>
              <a:t>Title Text</a:t>
            </a:r>
          </a:p>
        </p:txBody>
      </p:sp>
      <p:sp>
        <p:nvSpPr>
          <p:cNvPr id="22" name="Body Level One…"/>
          <p:cNvSpPr txBox="1">
            <a:spLocks noGrp="1"/>
          </p:cNvSpPr>
          <p:nvPr>
            <p:ph type="body" sz="quarter" idx="1"/>
          </p:nvPr>
        </p:nvSpPr>
        <p:spPr>
          <a:xfrm>
            <a:off x="1270000" y="7835900"/>
            <a:ext cx="10464800" cy="14605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89300"/>
            <a:ext cx="10464800" cy="3175000"/>
          </a:xfrm>
          <a:prstGeom prst="rect">
            <a:avLst/>
          </a:prstGeom>
        </p:spPr>
        <p:txBody>
          <a:bodyPr/>
          <a:lstStyle>
            <a:lvl1pPr algn="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3759200" y="825500"/>
            <a:ext cx="11548692" cy="7620000"/>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965200" y="1397000"/>
            <a:ext cx="5600700" cy="4038600"/>
          </a:xfrm>
          <a:prstGeom prst="rect">
            <a:avLst/>
          </a:prstGeom>
        </p:spPr>
        <p:txBody>
          <a:bodyPr anchor="b"/>
          <a:lstStyle>
            <a:lvl1pPr algn="ctr">
              <a:defRPr sz="6800"/>
            </a:lvl1pPr>
          </a:lstStyle>
          <a:p>
            <a:r>
              <a:t>Title Text</a:t>
            </a:r>
          </a:p>
        </p:txBody>
      </p:sp>
      <p:sp>
        <p:nvSpPr>
          <p:cNvPr id="40" name="Body Level One…"/>
          <p:cNvSpPr txBox="1">
            <a:spLocks noGrp="1"/>
          </p:cNvSpPr>
          <p:nvPr>
            <p:ph type="body" sz="quarter" idx="1"/>
          </p:nvPr>
        </p:nvSpPr>
        <p:spPr>
          <a:xfrm>
            <a:off x="965200" y="5448300"/>
            <a:ext cx="5600700" cy="29337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lgn="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lgn="ctr"/>
          </a:lstStyle>
          <a:p>
            <a:r>
              <a:t>Title Text</a:t>
            </a:r>
          </a:p>
        </p:txBody>
      </p:sp>
      <p:sp>
        <p:nvSpPr>
          <p:cNvPr id="57" name="Body Level One…"/>
          <p:cNvSpPr txBox="1">
            <a:spLocks noGrp="1"/>
          </p:cNvSpPr>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5283200" y="2819400"/>
            <a:ext cx="8565280" cy="565150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lgn="ctr"/>
          </a:lstStyle>
          <a:p>
            <a:r>
              <a:t>Title Text</a:t>
            </a:r>
          </a:p>
        </p:txBody>
      </p:sp>
      <p:sp>
        <p:nvSpPr>
          <p:cNvPr id="67" name="Body Level One…"/>
          <p:cNvSpPr txBox="1">
            <a:spLocks noGrp="1"/>
          </p:cNvSpPr>
          <p:nvPr>
            <p:ph type="body" sz="half" idx="1"/>
          </p:nvPr>
        </p:nvSpPr>
        <p:spPr>
          <a:xfrm>
            <a:off x="1270000" y="2819400"/>
            <a:ext cx="5016500" cy="5651500"/>
          </a:xfrm>
          <a:prstGeom prst="rect">
            <a:avLst/>
          </a:prstGeom>
        </p:spPr>
        <p:txBody>
          <a:bodyPr/>
          <a:lstStyle>
            <a:lvl1pPr marL="368300" indent="-368300">
              <a:spcBef>
                <a:spcPts val="2800"/>
              </a:spcBef>
              <a:buBlip>
                <a:blip r:embed="rId2"/>
              </a:buBlip>
              <a:defRPr sz="3000"/>
            </a:lvl1pPr>
            <a:lvl2pPr marL="736600" indent="-368300">
              <a:spcBef>
                <a:spcPts val="2800"/>
              </a:spcBef>
              <a:buBlip>
                <a:blip r:embed="rId2"/>
              </a:buBlip>
              <a:defRPr sz="3000"/>
            </a:lvl2pPr>
            <a:lvl3pPr marL="1104900" indent="-368300">
              <a:spcBef>
                <a:spcPts val="2800"/>
              </a:spcBef>
              <a:buBlip>
                <a:blip r:embed="rId2"/>
              </a:buBlip>
              <a:defRPr sz="3000"/>
            </a:lvl3pPr>
            <a:lvl4pPr marL="1473200" indent="-368300">
              <a:spcBef>
                <a:spcPts val="2800"/>
              </a:spcBef>
              <a:buBlip>
                <a:blip r:embed="rId2"/>
              </a:buBlip>
              <a:defRPr sz="3000"/>
            </a:lvl4pPr>
            <a:lvl5pPr marL="1841500" indent="-368300">
              <a:spcBef>
                <a:spcPts val="28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7391400" y="762000"/>
            <a:ext cx="4660900" cy="3075332"/>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22"/>
          </p:nvPr>
        </p:nvSpPr>
        <p:spPr>
          <a:xfrm>
            <a:off x="6901631" y="3197028"/>
            <a:ext cx="5380144" cy="81153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a:off x="-2291141" y="-26019"/>
            <a:ext cx="12309676" cy="9233763"/>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168400"/>
            <a:ext cx="10464800" cy="741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635000"/>
            <a:ext cx="10464800" cy="210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37299" y="9296399"/>
            <a:ext cx="323479" cy="4572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1pPr>
      <a:lvl2pPr marL="0" marR="0" indent="2286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2pPr>
      <a:lvl3pPr marL="0" marR="0" indent="4572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3pPr>
      <a:lvl4pPr marL="0" marR="0" indent="6858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4pPr>
      <a:lvl5pPr marL="0" marR="0" indent="9144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5pPr>
      <a:lvl6pPr marL="0" marR="0" indent="11430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6pPr>
      <a:lvl7pPr marL="0" marR="0" indent="13716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7pPr>
      <a:lvl8pPr marL="0" marR="0" indent="16002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8pPr>
      <a:lvl9pPr marL="0" marR="0" indent="18288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9pPr>
    </p:titleStyle>
    <p:bodyStyle>
      <a:lvl1pPr marL="4699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1pPr>
      <a:lvl2pPr marL="9398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2pPr>
      <a:lvl3pPr marL="14097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3pPr>
      <a:lvl4pPr marL="18796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4pPr>
      <a:lvl5pPr marL="23495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5pPr>
      <a:lvl6pPr marL="28194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6pPr>
      <a:lvl7pPr marL="32893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7pPr>
      <a:lvl8pPr marL="37592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8pPr>
      <a:lvl9pPr marL="4229100" marR="0" indent="-469900" algn="l" defTabSz="584200" rtl="0"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stretch>
            <a:fillRect/>
          </a:stretch>
        </p:blipFill>
        <p:spPr>
          <a:xfrm>
            <a:off x="1770358" y="908960"/>
            <a:ext cx="9875048" cy="7046432"/>
          </a:xfrm>
          <a:prstGeom prst="rect">
            <a:avLst/>
          </a:prstGeom>
          <a:ln w="12700">
            <a:miter lim="400000"/>
          </a:ln>
        </p:spPr>
      </p:pic>
      <p:sp>
        <p:nvSpPr>
          <p:cNvPr id="120" name="In Kindergarten"/>
          <p:cNvSpPr txBox="1">
            <a:spLocks noGrp="1"/>
          </p:cNvSpPr>
          <p:nvPr>
            <p:ph type="ctrTitle"/>
          </p:nvPr>
        </p:nvSpPr>
        <p:spPr>
          <a:xfrm>
            <a:off x="4295030" y="7251501"/>
            <a:ext cx="8976470" cy="1371799"/>
          </a:xfrm>
          <a:prstGeom prst="rect">
            <a:avLst/>
          </a:prstGeom>
          <a:effectLst>
            <a:outerShdw dist="94753" dir="2700000" rotWithShape="0">
              <a:srgbClr val="000000">
                <a:alpha val="23882"/>
              </a:srgbClr>
            </a:outerShdw>
          </a:effectLst>
        </p:spPr>
        <p:txBody>
          <a:bodyPr/>
          <a:lstStyle>
            <a:lvl1pPr>
              <a:defRPr b="1">
                <a:solidFill>
                  <a:srgbClr val="0433FF"/>
                </a:solidFill>
                <a:latin typeface="Comic Sans MS"/>
                <a:ea typeface="Comic Sans MS"/>
                <a:cs typeface="Comic Sans MS"/>
                <a:sym typeface="Comic Sans MS"/>
              </a:defRPr>
            </a:lvl1pPr>
          </a:lstStyle>
          <a:p>
            <a:r>
              <a:t>In Kindergarten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nguage Arts">
            <a:extLst>
              <a:ext uri="{FF2B5EF4-FFF2-40B4-BE49-F238E27FC236}">
                <a16:creationId xmlns:a16="http://schemas.microsoft.com/office/drawing/2014/main" id="{D1D15E18-0BEC-F06F-D3EC-7F798D16E7AC}"/>
              </a:ext>
            </a:extLst>
          </p:cNvPr>
          <p:cNvSpPr txBox="1">
            <a:spLocks/>
          </p:cNvSpPr>
          <p:nvPr/>
        </p:nvSpPr>
        <p:spPr>
          <a:xfrm>
            <a:off x="1269999" y="1197731"/>
            <a:ext cx="10464801"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ctr" defTabSz="537463" latinLnBrk="0">
              <a:lnSpc>
                <a:spcPct val="100000"/>
              </a:lnSpc>
              <a:spcBef>
                <a:spcPts val="0"/>
              </a:spcBef>
              <a:spcAft>
                <a:spcPts val="0"/>
              </a:spcAft>
              <a:buClrTx/>
              <a:buSzTx/>
              <a:buFontTx/>
              <a:buNone/>
              <a:tabLst/>
              <a:defRPr sz="6624" b="0" i="0" u="none" strike="noStrike" cap="none" spc="0" baseline="0">
                <a:solidFill>
                  <a:srgbClr val="0433FF"/>
                </a:solidFill>
                <a:uFillTx/>
                <a:latin typeface="Comic Sans MS"/>
                <a:ea typeface="Comic Sans MS"/>
                <a:cs typeface="Comic Sans MS"/>
                <a:sym typeface="Comic Sans MS"/>
              </a:defRPr>
            </a:lvl1pPr>
            <a:lvl2pPr marL="0" marR="0" indent="2286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2pPr>
            <a:lvl3pPr marL="0" marR="0" indent="4572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3pPr>
            <a:lvl4pPr marL="0" marR="0" indent="6858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4pPr>
            <a:lvl5pPr marL="0" marR="0" indent="9144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5pPr>
            <a:lvl6pPr marL="0" marR="0" indent="11430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6pPr>
            <a:lvl7pPr marL="0" marR="0" indent="13716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7pPr>
            <a:lvl8pPr marL="0" marR="0" indent="16002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8pPr>
            <a:lvl9pPr marL="0" marR="0" indent="1828800" algn="l"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9pPr>
          </a:lstStyle>
          <a:p>
            <a:pPr hangingPunct="1"/>
            <a:r>
              <a:rPr lang="en-US" dirty="0"/>
              <a:t>Assessments</a:t>
            </a:r>
          </a:p>
        </p:txBody>
      </p:sp>
      <p:sp>
        <p:nvSpPr>
          <p:cNvPr id="10" name="Our Science program is Science Fusion…">
            <a:extLst>
              <a:ext uri="{FF2B5EF4-FFF2-40B4-BE49-F238E27FC236}">
                <a16:creationId xmlns:a16="http://schemas.microsoft.com/office/drawing/2014/main" id="{0B296AC7-215F-012C-1440-1DBFEB87D938}"/>
              </a:ext>
            </a:extLst>
          </p:cNvPr>
          <p:cNvSpPr txBox="1">
            <a:spLocks noGrp="1"/>
          </p:cNvSpPr>
          <p:nvPr>
            <p:ph type="body" idx="1"/>
          </p:nvPr>
        </p:nvSpPr>
        <p:spPr>
          <a:xfrm>
            <a:off x="722334" y="3261567"/>
            <a:ext cx="11947334" cy="5231170"/>
          </a:xfrm>
          <a:prstGeom prst="rect">
            <a:avLst/>
          </a:prstGeom>
        </p:spPr>
        <p:txBody>
          <a:bodyPr/>
          <a:lstStyle/>
          <a:p>
            <a:pPr marL="418458" indent="-418458" algn="l" defTabSz="549148">
              <a:lnSpc>
                <a:spcPct val="150000"/>
              </a:lnSpc>
              <a:buSzPct val="125000"/>
              <a:buChar char="•"/>
              <a:defRPr sz="3384">
                <a:solidFill>
                  <a:srgbClr val="009193"/>
                </a:solidFill>
                <a:latin typeface="Comic Sans MS"/>
                <a:ea typeface="Comic Sans MS"/>
                <a:cs typeface="Comic Sans MS"/>
                <a:sym typeface="Comic Sans MS"/>
              </a:defRPr>
            </a:pPr>
            <a:endParaRPr dirty="0"/>
          </a:p>
          <a:p>
            <a:pPr marL="418458" indent="-418458" algn="l" defTabSz="549148">
              <a:lnSpc>
                <a:spcPct val="150000"/>
              </a:lnSpc>
              <a:buSzPct val="125000"/>
              <a:buChar char="•"/>
              <a:defRPr sz="3384">
                <a:solidFill>
                  <a:srgbClr val="000000"/>
                </a:solidFill>
                <a:latin typeface="Comic Sans MS"/>
                <a:ea typeface="Comic Sans MS"/>
                <a:cs typeface="Comic Sans MS"/>
                <a:sym typeface="Comic Sans MS"/>
              </a:defRPr>
            </a:pPr>
            <a:endParaRPr dirty="0"/>
          </a:p>
        </p:txBody>
      </p:sp>
      <p:sp>
        <p:nvSpPr>
          <p:cNvPr id="11" name="Our Science program is Science Fusion…">
            <a:extLst>
              <a:ext uri="{FF2B5EF4-FFF2-40B4-BE49-F238E27FC236}">
                <a16:creationId xmlns:a16="http://schemas.microsoft.com/office/drawing/2014/main" id="{38009967-5F9F-C95B-287E-0EA566C1595B}"/>
              </a:ext>
            </a:extLst>
          </p:cNvPr>
          <p:cNvSpPr txBox="1">
            <a:spLocks/>
          </p:cNvSpPr>
          <p:nvPr/>
        </p:nvSpPr>
        <p:spPr>
          <a:xfrm>
            <a:off x="722334" y="1954306"/>
            <a:ext cx="11218654" cy="6601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600" b="0" i="0" u="none" strike="noStrike" cap="none" spc="0" baseline="0">
                <a:solidFill>
                  <a:srgbClr val="3E231A"/>
                </a:solidFill>
                <a:uFillTx/>
                <a:latin typeface="+mn-lt"/>
                <a:ea typeface="+mn-ea"/>
                <a:cs typeface="+mn-cs"/>
                <a:sym typeface="Papyrus"/>
              </a:defRPr>
            </a:lvl1pPr>
            <a:lvl2pPr marL="0" marR="0" indent="228600" algn="ctr" defTabSz="584200" rtl="0" latinLnBrk="0">
              <a:lnSpc>
                <a:spcPct val="100000"/>
              </a:lnSpc>
              <a:spcBef>
                <a:spcPts val="0"/>
              </a:spcBef>
              <a:spcAft>
                <a:spcPts val="0"/>
              </a:spcAft>
              <a:buClrTx/>
              <a:buSzTx/>
              <a:buFontTx/>
              <a:buNone/>
              <a:tabLst/>
              <a:defRPr sz="3600" b="0" i="0" u="none" strike="noStrike" cap="none" spc="0" baseline="0">
                <a:solidFill>
                  <a:srgbClr val="3E231A"/>
                </a:solidFill>
                <a:uFillTx/>
                <a:latin typeface="+mn-lt"/>
                <a:ea typeface="+mn-ea"/>
                <a:cs typeface="+mn-cs"/>
                <a:sym typeface="Papyrus"/>
              </a:defRPr>
            </a:lvl2pPr>
            <a:lvl3pPr marL="0" marR="0" indent="457200" algn="ctr" defTabSz="584200" rtl="0" latinLnBrk="0">
              <a:lnSpc>
                <a:spcPct val="100000"/>
              </a:lnSpc>
              <a:spcBef>
                <a:spcPts val="0"/>
              </a:spcBef>
              <a:spcAft>
                <a:spcPts val="0"/>
              </a:spcAft>
              <a:buClrTx/>
              <a:buSzTx/>
              <a:buFontTx/>
              <a:buNone/>
              <a:tabLst/>
              <a:defRPr sz="3600" b="0" i="0" u="none" strike="noStrike" cap="none" spc="0" baseline="0">
                <a:solidFill>
                  <a:srgbClr val="3E231A"/>
                </a:solidFill>
                <a:uFillTx/>
                <a:latin typeface="+mn-lt"/>
                <a:ea typeface="+mn-ea"/>
                <a:cs typeface="+mn-cs"/>
                <a:sym typeface="Papyrus"/>
              </a:defRPr>
            </a:lvl3pPr>
            <a:lvl4pPr marL="0" marR="0" indent="685800" algn="ctr" defTabSz="584200" rtl="0" latinLnBrk="0">
              <a:lnSpc>
                <a:spcPct val="100000"/>
              </a:lnSpc>
              <a:spcBef>
                <a:spcPts val="0"/>
              </a:spcBef>
              <a:spcAft>
                <a:spcPts val="0"/>
              </a:spcAft>
              <a:buClrTx/>
              <a:buSzTx/>
              <a:buFontTx/>
              <a:buNone/>
              <a:tabLst/>
              <a:defRPr sz="3600" b="0" i="0" u="none" strike="noStrike" cap="none" spc="0" baseline="0">
                <a:solidFill>
                  <a:srgbClr val="3E231A"/>
                </a:solidFill>
                <a:uFillTx/>
                <a:latin typeface="+mn-lt"/>
                <a:ea typeface="+mn-ea"/>
                <a:cs typeface="+mn-cs"/>
                <a:sym typeface="Papyrus"/>
              </a:defRPr>
            </a:lvl4pPr>
            <a:lvl5pPr marL="0" marR="0" indent="914400" algn="ctr" defTabSz="584200" rtl="0" latinLnBrk="0">
              <a:lnSpc>
                <a:spcPct val="100000"/>
              </a:lnSpc>
              <a:spcBef>
                <a:spcPts val="0"/>
              </a:spcBef>
              <a:spcAft>
                <a:spcPts val="0"/>
              </a:spcAft>
              <a:buClrTx/>
              <a:buSzTx/>
              <a:buFontTx/>
              <a:buNone/>
              <a:tabLst/>
              <a:defRPr sz="3600" b="0" i="0" u="none" strike="noStrike" cap="none" spc="0" baseline="0">
                <a:solidFill>
                  <a:srgbClr val="3E231A"/>
                </a:solidFill>
                <a:uFillTx/>
                <a:latin typeface="+mn-lt"/>
                <a:ea typeface="+mn-ea"/>
                <a:cs typeface="+mn-cs"/>
                <a:sym typeface="Papyrus"/>
              </a:defRPr>
            </a:lvl5pPr>
            <a:lvl6pPr marL="2819400" marR="0" indent="-469900" algn="l" defTabSz="584200" rtl="0"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6pPr>
            <a:lvl7pPr marL="3289300" marR="0" indent="-469900" algn="l" defTabSz="584200" rtl="0"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7pPr>
            <a:lvl8pPr marL="3759200" marR="0" indent="-469900" algn="l" defTabSz="584200" rtl="0"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8pPr>
            <a:lvl9pPr marL="4229100" marR="0" indent="-469900" algn="l" defTabSz="584200" rtl="0"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9pPr>
          </a:lstStyle>
          <a:p>
            <a:pPr marL="418458" indent="-418458" algn="l" defTabSz="549148" hangingPunct="1">
              <a:lnSpc>
                <a:spcPct val="150000"/>
              </a:lnSpc>
              <a:buSzPct val="125000"/>
              <a:buFontTx/>
              <a:buChar char="•"/>
              <a:defRPr sz="3384">
                <a:solidFill>
                  <a:srgbClr val="009193"/>
                </a:solidFill>
                <a:latin typeface="Comic Sans MS"/>
                <a:ea typeface="Comic Sans MS"/>
                <a:cs typeface="Comic Sans MS"/>
                <a:sym typeface="Comic Sans MS"/>
              </a:defRPr>
            </a:pPr>
            <a:endParaRPr lang="en-US" sz="3384" dirty="0">
              <a:solidFill>
                <a:srgbClr val="009193"/>
              </a:solidFill>
              <a:latin typeface="Comic Sans MS"/>
              <a:ea typeface="Comic Sans MS"/>
              <a:cs typeface="Comic Sans MS"/>
              <a:sym typeface="Comic Sans MS"/>
            </a:endParaRPr>
          </a:p>
          <a:p>
            <a:pPr marL="418458" indent="-418458" algn="l" defTabSz="549148" hangingPunct="1">
              <a:lnSpc>
                <a:spcPct val="150000"/>
              </a:lnSpc>
              <a:buSzPct val="125000"/>
              <a:buFontTx/>
              <a:buChar char="•"/>
              <a:defRPr sz="3384">
                <a:solidFill>
                  <a:srgbClr val="000000"/>
                </a:solidFill>
                <a:latin typeface="Comic Sans MS"/>
                <a:ea typeface="Comic Sans MS"/>
                <a:cs typeface="Comic Sans MS"/>
                <a:sym typeface="Comic Sans MS"/>
              </a:defRPr>
            </a:pPr>
            <a:r>
              <a:rPr lang="en-US" sz="3384" dirty="0">
                <a:solidFill>
                  <a:srgbClr val="000000"/>
                </a:solidFill>
                <a:latin typeface="Comic Sans MS"/>
                <a:ea typeface="Comic Sans MS"/>
                <a:cs typeface="Comic Sans MS"/>
                <a:sym typeface="Comic Sans MS"/>
              </a:rPr>
              <a:t>We use the following to assess our student’s understanding:</a:t>
            </a:r>
          </a:p>
          <a:p>
            <a:pPr lvl="3" indent="0" algn="l" defTabSz="549148" hangingPunct="1">
              <a:lnSpc>
                <a:spcPct val="150000"/>
              </a:lnSpc>
              <a:buSzPct val="125000"/>
              <a:defRPr sz="3384">
                <a:solidFill>
                  <a:srgbClr val="000000"/>
                </a:solidFill>
                <a:latin typeface="Comic Sans MS"/>
                <a:ea typeface="Comic Sans MS"/>
                <a:cs typeface="Comic Sans MS"/>
                <a:sym typeface="Comic Sans MS"/>
              </a:defRPr>
            </a:pPr>
            <a:r>
              <a:rPr lang="en-US" sz="3384" dirty="0">
                <a:solidFill>
                  <a:srgbClr val="000000"/>
                </a:solidFill>
                <a:latin typeface="Comic Sans MS"/>
                <a:ea typeface="Comic Sans MS"/>
                <a:cs typeface="Comic Sans MS"/>
                <a:sym typeface="Comic Sans MS"/>
              </a:rPr>
              <a:t>   -</a:t>
            </a:r>
            <a:r>
              <a:rPr lang="en-US" sz="3000" dirty="0">
                <a:solidFill>
                  <a:srgbClr val="000000"/>
                </a:solidFill>
                <a:latin typeface="Comic Sans MS"/>
                <a:ea typeface="Comic Sans MS"/>
                <a:cs typeface="Comic Sans MS"/>
                <a:sym typeface="Comic Sans MS"/>
              </a:rPr>
              <a:t>Dynamic Indicators of Basic Early Literacy Skills (DIBELS)</a:t>
            </a:r>
          </a:p>
          <a:p>
            <a:pPr lvl="3" indent="0" algn="l" defTabSz="549148" hangingPunct="1">
              <a:lnSpc>
                <a:spcPct val="150000"/>
              </a:lnSpc>
              <a:buSzPct val="125000"/>
              <a:defRPr sz="3384">
                <a:solidFill>
                  <a:srgbClr val="000000"/>
                </a:solidFill>
                <a:latin typeface="Comic Sans MS"/>
                <a:ea typeface="Comic Sans MS"/>
                <a:cs typeface="Comic Sans MS"/>
                <a:sym typeface="Comic Sans MS"/>
              </a:defRPr>
            </a:pPr>
            <a:r>
              <a:rPr lang="en-US" sz="3000" dirty="0">
                <a:solidFill>
                  <a:srgbClr val="000000"/>
                </a:solidFill>
                <a:latin typeface="Comic Sans MS"/>
                <a:ea typeface="Comic Sans MS"/>
                <a:cs typeface="Comic Sans MS"/>
                <a:sym typeface="Comic Sans MS"/>
              </a:rPr>
              <a:t>    -</a:t>
            </a:r>
            <a:r>
              <a:rPr lang="en-US" sz="3000" dirty="0" err="1">
                <a:solidFill>
                  <a:srgbClr val="000000"/>
                </a:solidFill>
                <a:latin typeface="Comic Sans MS"/>
                <a:ea typeface="Comic Sans MS"/>
                <a:cs typeface="Comic Sans MS"/>
                <a:sym typeface="Comic Sans MS"/>
              </a:rPr>
              <a:t>Acadience</a:t>
            </a:r>
            <a:r>
              <a:rPr lang="en-US" sz="3000" dirty="0">
                <a:solidFill>
                  <a:srgbClr val="000000"/>
                </a:solidFill>
                <a:latin typeface="Comic Sans MS"/>
                <a:ea typeface="Comic Sans MS"/>
                <a:cs typeface="Comic Sans MS"/>
                <a:sym typeface="Comic Sans MS"/>
              </a:rPr>
              <a:t> Math Assessment</a:t>
            </a:r>
          </a:p>
          <a:p>
            <a:pPr lvl="3" indent="0" algn="l" defTabSz="549148" hangingPunct="1">
              <a:lnSpc>
                <a:spcPct val="150000"/>
              </a:lnSpc>
              <a:buSzPct val="125000"/>
              <a:defRPr sz="3384">
                <a:solidFill>
                  <a:srgbClr val="000000"/>
                </a:solidFill>
                <a:latin typeface="Comic Sans MS"/>
                <a:ea typeface="Comic Sans MS"/>
                <a:cs typeface="Comic Sans MS"/>
                <a:sym typeface="Comic Sans MS"/>
              </a:defRPr>
            </a:pPr>
            <a:r>
              <a:rPr lang="en-US" sz="3000" dirty="0">
                <a:solidFill>
                  <a:srgbClr val="000000"/>
                </a:solidFill>
                <a:latin typeface="Comic Sans MS"/>
                <a:ea typeface="Comic Sans MS"/>
                <a:cs typeface="Comic Sans MS"/>
                <a:sym typeface="Comic Sans MS"/>
              </a:rPr>
              <a:t>	-Edmentum Exact Path</a:t>
            </a:r>
          </a:p>
          <a:p>
            <a:pPr lvl="3" indent="0" algn="l" defTabSz="549148" hangingPunct="1">
              <a:lnSpc>
                <a:spcPct val="150000"/>
              </a:lnSpc>
              <a:buSzPct val="125000"/>
              <a:defRPr sz="3384">
                <a:solidFill>
                  <a:srgbClr val="000000"/>
                </a:solidFill>
                <a:latin typeface="Comic Sans MS"/>
                <a:ea typeface="Comic Sans MS"/>
                <a:cs typeface="Comic Sans MS"/>
                <a:sym typeface="Comic Sans MS"/>
              </a:defRPr>
            </a:pPr>
            <a:r>
              <a:rPr lang="en-US" sz="3000" dirty="0">
                <a:solidFill>
                  <a:srgbClr val="000000"/>
                </a:solidFill>
                <a:latin typeface="Comic Sans MS"/>
                <a:ea typeface="Comic Sans MS"/>
                <a:cs typeface="Comic Sans MS"/>
                <a:sym typeface="Comic Sans MS"/>
              </a:rPr>
              <a:t>	-Math Chapter Tests</a:t>
            </a:r>
          </a:p>
          <a:p>
            <a:pPr lvl="3" indent="0" algn="l" defTabSz="549148" hangingPunct="1">
              <a:lnSpc>
                <a:spcPct val="150000"/>
              </a:lnSpc>
              <a:buSzPct val="125000"/>
              <a:defRPr sz="3384">
                <a:solidFill>
                  <a:srgbClr val="000000"/>
                </a:solidFill>
                <a:latin typeface="Comic Sans MS"/>
                <a:ea typeface="Comic Sans MS"/>
                <a:cs typeface="Comic Sans MS"/>
                <a:sym typeface="Comic Sans MS"/>
              </a:defRPr>
            </a:pPr>
            <a:r>
              <a:rPr lang="en-US" sz="3000" dirty="0">
                <a:solidFill>
                  <a:srgbClr val="000000"/>
                </a:solidFill>
                <a:latin typeface="Comic Sans MS"/>
                <a:ea typeface="Comic Sans MS"/>
                <a:cs typeface="Comic Sans MS"/>
                <a:sym typeface="Comic Sans MS"/>
              </a:rPr>
              <a:t>	-Educational Software for Guided Instruction (ESGI)</a:t>
            </a:r>
          </a:p>
          <a:p>
            <a:pPr lvl="3" indent="0" algn="l" defTabSz="549148" hangingPunct="1">
              <a:lnSpc>
                <a:spcPct val="150000"/>
              </a:lnSpc>
              <a:buSzPct val="125000"/>
              <a:defRPr sz="3384">
                <a:solidFill>
                  <a:srgbClr val="000000"/>
                </a:solidFill>
                <a:latin typeface="Comic Sans MS"/>
                <a:ea typeface="Comic Sans MS"/>
                <a:cs typeface="Comic Sans MS"/>
                <a:sym typeface="Comic Sans MS"/>
              </a:defRPr>
            </a:pPr>
            <a:endParaRPr lang="en-US" sz="3384" dirty="0">
              <a:solidFill>
                <a:srgbClr val="000000"/>
              </a:solidFill>
              <a:latin typeface="Comic Sans MS"/>
              <a:ea typeface="Comic Sans MS"/>
              <a:cs typeface="Comic Sans MS"/>
              <a:sym typeface="Comic Sans MS"/>
            </a:endParaRPr>
          </a:p>
        </p:txBody>
      </p:sp>
    </p:spTree>
    <p:extLst>
      <p:ext uri="{BB962C8B-B14F-4D97-AF65-F5344CB8AC3E}">
        <p14:creationId xmlns:p14="http://schemas.microsoft.com/office/powerpoint/2010/main" val="36773270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MTSS"/>
          <p:cNvSpPr txBox="1">
            <a:spLocks noGrp="1"/>
          </p:cNvSpPr>
          <p:nvPr>
            <p:ph type="title"/>
          </p:nvPr>
        </p:nvSpPr>
        <p:spPr>
          <a:xfrm>
            <a:off x="4878210" y="1947922"/>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t>MTSS</a:t>
            </a:r>
          </a:p>
        </p:txBody>
      </p:sp>
      <p:sp>
        <p:nvSpPr>
          <p:cNvPr id="151" name="Multi-Tiered Systems of Support…"/>
          <p:cNvSpPr txBox="1">
            <a:spLocks noGrp="1"/>
          </p:cNvSpPr>
          <p:nvPr>
            <p:ph type="body" idx="1"/>
          </p:nvPr>
        </p:nvSpPr>
        <p:spPr>
          <a:xfrm>
            <a:off x="918732" y="4328101"/>
            <a:ext cx="11345081" cy="4826827"/>
          </a:xfrm>
          <a:prstGeom prst="rect">
            <a:avLst/>
          </a:prstGeom>
        </p:spPr>
        <p:txBody>
          <a:bodyPr/>
          <a:lstStyle/>
          <a:p>
            <a:pPr marL="445168" indent="-445168" algn="l">
              <a:buSzPct val="125000"/>
              <a:buChar char="•"/>
              <a:defRPr>
                <a:solidFill>
                  <a:srgbClr val="000000"/>
                </a:solidFill>
                <a:latin typeface="Comic Sans MS"/>
                <a:ea typeface="Comic Sans MS"/>
                <a:cs typeface="Comic Sans MS"/>
                <a:sym typeface="Comic Sans MS"/>
              </a:defRPr>
            </a:pPr>
            <a:r>
              <a:t>Multi-Tiered Systems of Support</a:t>
            </a:r>
          </a:p>
          <a:p>
            <a:pPr marL="445168" indent="-445168" algn="l">
              <a:buSzPct val="125000"/>
              <a:buChar char="•"/>
              <a:defRPr>
                <a:solidFill>
                  <a:srgbClr val="000000"/>
                </a:solidFill>
                <a:latin typeface="Comic Sans MS"/>
                <a:ea typeface="Comic Sans MS"/>
                <a:cs typeface="Comic Sans MS"/>
                <a:sym typeface="Comic Sans MS"/>
              </a:defRPr>
            </a:pPr>
            <a:r>
              <a:t>Meet monthly with Classroom Teachers to review classroom data and discuss student success and needs.</a:t>
            </a:r>
          </a:p>
          <a:p>
            <a:pPr marL="445168" indent="-445168" algn="l">
              <a:buSzPct val="125000"/>
              <a:buChar char="•"/>
              <a:defRPr>
                <a:solidFill>
                  <a:srgbClr val="000000"/>
                </a:solidFill>
                <a:latin typeface="Comic Sans MS"/>
                <a:ea typeface="Comic Sans MS"/>
                <a:cs typeface="Comic Sans MS"/>
                <a:sym typeface="Comic Sans MS"/>
              </a:defRPr>
            </a:pPr>
            <a:r>
              <a:t>Meet monthly with the MTSS Team to review school wide data and discuss and implement supports for the school.</a:t>
            </a:r>
          </a:p>
        </p:txBody>
      </p:sp>
      <p:pic>
        <p:nvPicPr>
          <p:cNvPr id="152" name="comprehensive-approach-blog-graphic-1-061622.png" descr="comprehensive-approach-blog-graphic-1-061622.png"/>
          <p:cNvPicPr>
            <a:picLocks noChangeAspect="1"/>
          </p:cNvPicPr>
          <p:nvPr/>
        </p:nvPicPr>
        <p:blipFill>
          <a:blip r:embed="rId2"/>
          <a:stretch>
            <a:fillRect/>
          </a:stretch>
        </p:blipFill>
        <p:spPr>
          <a:xfrm>
            <a:off x="1215264" y="896968"/>
            <a:ext cx="7141531" cy="337190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ocial…"/>
          <p:cNvSpPr txBox="1">
            <a:spLocks noGrp="1"/>
          </p:cNvSpPr>
          <p:nvPr>
            <p:ph type="title"/>
          </p:nvPr>
        </p:nvSpPr>
        <p:spPr>
          <a:xfrm>
            <a:off x="4403460" y="332055"/>
            <a:ext cx="10464801" cy="2070454"/>
          </a:xfrm>
          <a:prstGeom prst="rect">
            <a:avLst/>
          </a:prstGeom>
        </p:spPr>
        <p:txBody>
          <a:bodyPr/>
          <a:lstStyle/>
          <a:p>
            <a:pPr defTabSz="397256">
              <a:defRPr sz="5576">
                <a:solidFill>
                  <a:srgbClr val="0433FF"/>
                </a:solidFill>
                <a:latin typeface="Comic Sans MS"/>
                <a:ea typeface="Comic Sans MS"/>
                <a:cs typeface="Comic Sans MS"/>
                <a:sym typeface="Comic Sans MS"/>
              </a:defRPr>
            </a:pPr>
            <a:r>
              <a:t>Social </a:t>
            </a:r>
          </a:p>
          <a:p>
            <a:pPr defTabSz="397256">
              <a:defRPr sz="5576">
                <a:solidFill>
                  <a:srgbClr val="0433FF"/>
                </a:solidFill>
                <a:latin typeface="Comic Sans MS"/>
                <a:ea typeface="Comic Sans MS"/>
                <a:cs typeface="Comic Sans MS"/>
                <a:sym typeface="Comic Sans MS"/>
              </a:defRPr>
            </a:pPr>
            <a:r>
              <a:t>Development</a:t>
            </a:r>
          </a:p>
        </p:txBody>
      </p:sp>
      <p:sp>
        <p:nvSpPr>
          <p:cNvPr id="147" name="We use a school created Behavior Management System based on being responsible, being respectful, kind, honest, and always giving our best effort.…"/>
          <p:cNvSpPr txBox="1">
            <a:spLocks noGrp="1"/>
          </p:cNvSpPr>
          <p:nvPr>
            <p:ph type="body" sz="half" idx="1"/>
          </p:nvPr>
        </p:nvSpPr>
        <p:spPr>
          <a:xfrm>
            <a:off x="786493" y="1250469"/>
            <a:ext cx="5944187" cy="7252662"/>
          </a:xfrm>
          <a:prstGeom prst="rect">
            <a:avLst/>
          </a:prstGeom>
        </p:spPr>
        <p:txBody>
          <a:bodyPr/>
          <a:lstStyle/>
          <a:p>
            <a:pPr marL="342779" indent="-342779" algn="l" defTabSz="449833">
              <a:lnSpc>
                <a:spcPct val="150000"/>
              </a:lnSpc>
              <a:buSzPct val="125000"/>
              <a:buChar char="•"/>
              <a:defRPr sz="3003">
                <a:solidFill>
                  <a:srgbClr val="000000"/>
                </a:solidFill>
                <a:latin typeface="Comic Sans MS"/>
                <a:ea typeface="Comic Sans MS"/>
                <a:cs typeface="Comic Sans MS"/>
                <a:sym typeface="Comic Sans MS"/>
              </a:defRPr>
            </a:pPr>
            <a:r>
              <a:t>We use a school created Behavior Management System based on being responsible, being respectful, kind, honest, and always giving our best effort.  </a:t>
            </a:r>
          </a:p>
          <a:p>
            <a:pPr marL="342779" indent="-342779" algn="l" defTabSz="449833">
              <a:lnSpc>
                <a:spcPct val="150000"/>
              </a:lnSpc>
              <a:buSzPct val="125000"/>
              <a:buChar char="•"/>
              <a:defRPr sz="3003">
                <a:solidFill>
                  <a:srgbClr val="000000"/>
                </a:solidFill>
                <a:latin typeface="Comic Sans MS"/>
                <a:ea typeface="Comic Sans MS"/>
                <a:cs typeface="Comic Sans MS"/>
                <a:sym typeface="Comic Sans MS"/>
              </a:defRPr>
            </a:pPr>
            <a:r>
              <a:t>We use a Bucket filling reward system to help students become successful in school.</a:t>
            </a:r>
          </a:p>
        </p:txBody>
      </p:sp>
      <p:pic>
        <p:nvPicPr>
          <p:cNvPr id="148" name="IMG_8006.jpeg" descr="IMG_8006.jpeg"/>
          <p:cNvPicPr>
            <a:picLocks noChangeAspect="1"/>
          </p:cNvPicPr>
          <p:nvPr/>
        </p:nvPicPr>
        <p:blipFill>
          <a:blip r:embed="rId2"/>
          <a:stretch>
            <a:fillRect/>
          </a:stretch>
        </p:blipFill>
        <p:spPr>
          <a:xfrm>
            <a:off x="7111193" y="2396880"/>
            <a:ext cx="5049335" cy="673244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rtheast Family YMCA - Louisville, KY">
            <a:extLst>
              <a:ext uri="{FF2B5EF4-FFF2-40B4-BE49-F238E27FC236}">
                <a16:creationId xmlns:a16="http://schemas.microsoft.com/office/drawing/2014/main" id="{3EEBFAB9-C444-0105-6084-F75EAAC2B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945" y="450333"/>
            <a:ext cx="2105025" cy="217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Ducklings Early Learning Center">
            <a:extLst>
              <a:ext uri="{FF2B5EF4-FFF2-40B4-BE49-F238E27FC236}">
                <a16:creationId xmlns:a16="http://schemas.microsoft.com/office/drawing/2014/main" id="{59E55204-CBC1-08B2-00A5-6AEA7363F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907" y="1166098"/>
            <a:ext cx="4139191" cy="1029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35F462E-1687-A446-94EA-218CD8424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54" y="4533733"/>
            <a:ext cx="226695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Barnsley Academy - Issuu">
            <a:extLst>
              <a:ext uri="{FF2B5EF4-FFF2-40B4-BE49-F238E27FC236}">
                <a16:creationId xmlns:a16="http://schemas.microsoft.com/office/drawing/2014/main" id="{47558A61-D9D5-79EF-F277-355A88285E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97" r="32067"/>
          <a:stretch/>
        </p:blipFill>
        <p:spPr bwMode="auto">
          <a:xfrm>
            <a:off x="10270355" y="4899603"/>
            <a:ext cx="2582391" cy="2060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flag on a pole outside of a building&#10;&#10;Description automatically generated with low confidence">
            <a:extLst>
              <a:ext uri="{FF2B5EF4-FFF2-40B4-BE49-F238E27FC236}">
                <a16:creationId xmlns:a16="http://schemas.microsoft.com/office/drawing/2014/main" id="{1E17B401-9ECF-8AE2-017A-597BBF0415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5596" y="2971813"/>
            <a:ext cx="6993364" cy="5245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right Care Logo">
            <a:extLst>
              <a:ext uri="{FF2B5EF4-FFF2-40B4-BE49-F238E27FC236}">
                <a16:creationId xmlns:a16="http://schemas.microsoft.com/office/drawing/2014/main" id="{6478E527-04BF-E5D2-5329-2F6D7EC17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2113" y="7783074"/>
            <a:ext cx="6179343" cy="14964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Chester County Intermediate Unit: Supporting education across the  county | The Unionville Times">
            <a:extLst>
              <a:ext uri="{FF2B5EF4-FFF2-40B4-BE49-F238E27FC236}">
                <a16:creationId xmlns:a16="http://schemas.microsoft.com/office/drawing/2014/main" id="{670A835B-768D-7B42-6D4B-9B9C82BF9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425" y="1198875"/>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A1CCF96-34FE-47D3-CCB6-AF882782799F}"/>
              </a:ext>
            </a:extLst>
          </p:cNvPr>
          <p:cNvCxnSpPr>
            <a:cxnSpLocks/>
          </p:cNvCxnSpPr>
          <p:nvPr/>
        </p:nvCxnSpPr>
        <p:spPr>
          <a:xfrm>
            <a:off x="2564615" y="5676733"/>
            <a:ext cx="1552096" cy="402984"/>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938B6EF-BE70-645B-30E9-60CE2F819EBC}"/>
              </a:ext>
            </a:extLst>
          </p:cNvPr>
          <p:cNvCxnSpPr>
            <a:cxnSpLocks/>
          </p:cNvCxnSpPr>
          <p:nvPr/>
        </p:nvCxnSpPr>
        <p:spPr>
          <a:xfrm>
            <a:off x="4228079" y="2381170"/>
            <a:ext cx="574621" cy="1335258"/>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BFBA9C73-6F5E-CB43-12E8-647CADAA3CEF}"/>
              </a:ext>
            </a:extLst>
          </p:cNvPr>
          <p:cNvCxnSpPr>
            <a:cxnSpLocks/>
          </p:cNvCxnSpPr>
          <p:nvPr/>
        </p:nvCxnSpPr>
        <p:spPr>
          <a:xfrm flipV="1">
            <a:off x="2701252" y="7783074"/>
            <a:ext cx="1264692" cy="746439"/>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52906343-03B5-F75E-8E3E-5A0C562E9C4D}"/>
              </a:ext>
            </a:extLst>
          </p:cNvPr>
          <p:cNvCxnSpPr>
            <a:cxnSpLocks/>
          </p:cNvCxnSpPr>
          <p:nvPr/>
        </p:nvCxnSpPr>
        <p:spPr>
          <a:xfrm flipH="1" flipV="1">
            <a:off x="8606971" y="7179652"/>
            <a:ext cx="1072943" cy="1083638"/>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FBFC6EB9-9164-3AB3-E46D-9CFC6EA22534}"/>
              </a:ext>
            </a:extLst>
          </p:cNvPr>
          <p:cNvCxnSpPr>
            <a:cxnSpLocks/>
          </p:cNvCxnSpPr>
          <p:nvPr/>
        </p:nvCxnSpPr>
        <p:spPr>
          <a:xfrm flipH="1">
            <a:off x="8736321" y="2573948"/>
            <a:ext cx="1845455" cy="1897029"/>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B6D5F146-404B-3BD9-DB39-081339A74DF5}"/>
              </a:ext>
            </a:extLst>
          </p:cNvPr>
          <p:cNvCxnSpPr>
            <a:cxnSpLocks/>
          </p:cNvCxnSpPr>
          <p:nvPr/>
        </p:nvCxnSpPr>
        <p:spPr>
          <a:xfrm flipH="1">
            <a:off x="7064425" y="2853749"/>
            <a:ext cx="529948" cy="1306137"/>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DDE1DF16-1A11-CEF6-CB94-B20C2CFC6602}"/>
              </a:ext>
            </a:extLst>
          </p:cNvPr>
          <p:cNvCxnSpPr>
            <a:cxnSpLocks/>
          </p:cNvCxnSpPr>
          <p:nvPr/>
        </p:nvCxnSpPr>
        <p:spPr>
          <a:xfrm flipH="1">
            <a:off x="9089473" y="5907189"/>
            <a:ext cx="1180882" cy="0"/>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32" name="Picture 8" descr="Virtual Tour">
            <a:extLst>
              <a:ext uri="{FF2B5EF4-FFF2-40B4-BE49-F238E27FC236}">
                <a16:creationId xmlns:a16="http://schemas.microsoft.com/office/drawing/2014/main" id="{28637F76-B801-816A-1BA5-3758B928D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925" y="7526079"/>
            <a:ext cx="2675825" cy="2006869"/>
          </a:xfrm>
          <a:prstGeom prst="rect">
            <a:avLst/>
          </a:prstGeom>
          <a:noFill/>
          <a:extLst>
            <a:ext uri="{909E8E84-426E-40DD-AFC4-6F175D3DCCD1}">
              <a14:hiddenFill xmlns:a14="http://schemas.microsoft.com/office/drawing/2010/main">
                <a:solidFill>
                  <a:srgbClr val="FFFFFF"/>
                </a:solidFill>
              </a14:hiddenFill>
            </a:ext>
          </a:extLst>
        </p:spPr>
      </p:pic>
      <p:sp>
        <p:nvSpPr>
          <p:cNvPr id="29" name="Language Arts">
            <a:extLst>
              <a:ext uri="{FF2B5EF4-FFF2-40B4-BE49-F238E27FC236}">
                <a16:creationId xmlns:a16="http://schemas.microsoft.com/office/drawing/2014/main" id="{5684220D-DD2A-228C-5223-25F954139A3E}"/>
              </a:ext>
            </a:extLst>
          </p:cNvPr>
          <p:cNvSpPr txBox="1">
            <a:spLocks noGrp="1"/>
          </p:cNvSpPr>
          <p:nvPr>
            <p:ph type="title"/>
          </p:nvPr>
        </p:nvSpPr>
        <p:spPr>
          <a:xfrm>
            <a:off x="921907" y="-106364"/>
            <a:ext cx="10464801" cy="1270001"/>
          </a:xfrm>
          <a:prstGeom prst="rect">
            <a:avLst/>
          </a:prstGeom>
        </p:spPr>
        <p:txBody>
          <a:bodyPr/>
          <a:lstStyle>
            <a:lvl1pPr>
              <a:defRPr>
                <a:solidFill>
                  <a:srgbClr val="0433FF"/>
                </a:solidFill>
                <a:latin typeface="Chalkboard"/>
                <a:ea typeface="Chalkboard"/>
                <a:cs typeface="Chalkboard"/>
                <a:sym typeface="Chalkboard"/>
              </a:defRPr>
            </a:lvl1pPr>
          </a:lstStyle>
          <a:p>
            <a:r>
              <a:rPr lang="en-US" b="1" dirty="0"/>
              <a:t>Partnerships &amp; Transitions</a:t>
            </a:r>
            <a:endParaRPr b="1" dirty="0"/>
          </a:p>
        </p:txBody>
      </p:sp>
      <p:pic>
        <p:nvPicPr>
          <p:cNvPr id="2" name="Picture 2">
            <a:extLst>
              <a:ext uri="{FF2B5EF4-FFF2-40B4-BE49-F238E27FC236}">
                <a16:creationId xmlns:a16="http://schemas.microsoft.com/office/drawing/2014/main" id="{65365791-26F5-526E-6EFE-7DC28A5732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406" y="2668910"/>
            <a:ext cx="2991473" cy="106403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9D1E0DE-D150-7BBF-E60B-95005D83DEC6}"/>
              </a:ext>
            </a:extLst>
          </p:cNvPr>
          <p:cNvCxnSpPr>
            <a:cxnSpLocks/>
          </p:cNvCxnSpPr>
          <p:nvPr/>
        </p:nvCxnSpPr>
        <p:spPr>
          <a:xfrm>
            <a:off x="3277893" y="3369582"/>
            <a:ext cx="392978" cy="453909"/>
          </a:xfrm>
          <a:prstGeom prst="straightConnector1">
            <a:avLst/>
          </a:prstGeom>
          <a:ln w="571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632626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CDE31-C58B-78D6-2E64-2E0B5B3A213A}"/>
              </a:ext>
            </a:extLst>
          </p:cNvPr>
          <p:cNvPicPr>
            <a:picLocks noChangeAspect="1"/>
          </p:cNvPicPr>
          <p:nvPr/>
        </p:nvPicPr>
        <p:blipFill>
          <a:blip r:embed="rId2"/>
          <a:stretch>
            <a:fillRect/>
          </a:stretch>
        </p:blipFill>
        <p:spPr>
          <a:xfrm>
            <a:off x="7930" y="0"/>
            <a:ext cx="12996870" cy="9759555"/>
          </a:xfrm>
          <a:prstGeom prst="rect">
            <a:avLst/>
          </a:prstGeom>
        </p:spPr>
      </p:pic>
    </p:spTree>
    <p:extLst>
      <p:ext uri="{BB962C8B-B14F-4D97-AF65-F5344CB8AC3E}">
        <p14:creationId xmlns:p14="http://schemas.microsoft.com/office/powerpoint/2010/main" val="21795229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Language Arts"/>
          <p:cNvSpPr txBox="1">
            <a:spLocks noGrp="1"/>
          </p:cNvSpPr>
          <p:nvPr>
            <p:ph type="title"/>
          </p:nvPr>
        </p:nvSpPr>
        <p:spPr>
          <a:xfrm>
            <a:off x="3175025" y="1394955"/>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rPr dirty="0"/>
              <a:t>Language Arts</a:t>
            </a:r>
          </a:p>
        </p:txBody>
      </p:sp>
      <p:sp>
        <p:nvSpPr>
          <p:cNvPr id="123" name="Our Literacy program is myView- Savvas…"/>
          <p:cNvSpPr txBox="1">
            <a:spLocks noGrp="1"/>
          </p:cNvSpPr>
          <p:nvPr>
            <p:ph type="body" idx="1"/>
          </p:nvPr>
        </p:nvSpPr>
        <p:spPr>
          <a:xfrm>
            <a:off x="881895" y="3442764"/>
            <a:ext cx="11414599" cy="5649980"/>
          </a:xfrm>
          <a:prstGeom prst="rect">
            <a:avLst/>
          </a:prstGeom>
        </p:spPr>
        <p:txBody>
          <a:bodyPr/>
          <a:lstStyle>
            <a:lvl1pPr marL="391748" indent="-391748" algn="l" defTabSz="514095">
              <a:lnSpc>
                <a:spcPct val="150000"/>
              </a:lnSpc>
              <a:buSzPct val="125000"/>
              <a:buChar char="•"/>
              <a:defRPr sz="3168">
                <a:solidFill>
                  <a:srgbClr val="000000"/>
                </a:solidFill>
                <a:latin typeface="Comic Sans MS"/>
                <a:ea typeface="Comic Sans MS"/>
                <a:cs typeface="Comic Sans MS"/>
                <a:sym typeface="Comic Sans MS"/>
              </a:defRPr>
            </a:lvl1pPr>
            <a:lvl2pPr marL="805260" indent="-391748" algn="l" defTabSz="514095">
              <a:lnSpc>
                <a:spcPct val="150000"/>
              </a:lnSpc>
              <a:buSzPct val="125000"/>
              <a:buChar char="•"/>
              <a:defRPr sz="3168">
                <a:solidFill>
                  <a:srgbClr val="000000"/>
                </a:solidFill>
                <a:latin typeface="Comic Sans MS"/>
                <a:ea typeface="Comic Sans MS"/>
                <a:cs typeface="Comic Sans MS"/>
                <a:sym typeface="Comic Sans MS"/>
              </a:defRPr>
            </a:lvl2pPr>
          </a:lstStyle>
          <a:p>
            <a:r>
              <a:t>Our Literacy program is myView- Savvas</a:t>
            </a:r>
          </a:p>
          <a:p>
            <a:pPr lvl="1"/>
            <a:r>
              <a:t>Students are taught; phonics (letter sounds for reading and writing), phonemic awareness (rhyming and blending) high frequency words, reading themes (fiction, nonfiction, poems, myths, fairy tales), reading comprehension, reading skills, language and conventions</a:t>
            </a:r>
          </a:p>
        </p:txBody>
      </p:sp>
      <p:pic>
        <p:nvPicPr>
          <p:cNvPr id="124" name="images.jpg" descr="images.jpg"/>
          <p:cNvPicPr>
            <a:picLocks noChangeAspect="1"/>
          </p:cNvPicPr>
          <p:nvPr/>
        </p:nvPicPr>
        <p:blipFill>
          <a:blip r:embed="rId2"/>
          <a:stretch>
            <a:fillRect/>
          </a:stretch>
        </p:blipFill>
        <p:spPr>
          <a:xfrm>
            <a:off x="1536071" y="740905"/>
            <a:ext cx="3149601" cy="25781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Language Arts"/>
          <p:cNvSpPr txBox="1">
            <a:spLocks noGrp="1"/>
          </p:cNvSpPr>
          <p:nvPr>
            <p:ph type="title"/>
          </p:nvPr>
        </p:nvSpPr>
        <p:spPr>
          <a:xfrm>
            <a:off x="3558619" y="1478280"/>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t>Language Arts</a:t>
            </a:r>
          </a:p>
        </p:txBody>
      </p:sp>
      <p:sp>
        <p:nvSpPr>
          <p:cNvPr id="127" name="Our Daily phonological and phonemic awareness  program is Heggerty…"/>
          <p:cNvSpPr txBox="1">
            <a:spLocks noGrp="1"/>
          </p:cNvSpPr>
          <p:nvPr>
            <p:ph type="body" idx="1"/>
          </p:nvPr>
        </p:nvSpPr>
        <p:spPr>
          <a:xfrm>
            <a:off x="767964" y="3108757"/>
            <a:ext cx="11468872" cy="4953773"/>
          </a:xfrm>
          <a:prstGeom prst="rect">
            <a:avLst/>
          </a:prstGeom>
        </p:spPr>
        <p:txBody>
          <a:bodyPr/>
          <a:lstStyle>
            <a:lvl1pPr marL="409554" indent="-409554" algn="l" defTabSz="537463">
              <a:lnSpc>
                <a:spcPct val="150000"/>
              </a:lnSpc>
              <a:buSzPct val="125000"/>
              <a:buChar char="•"/>
              <a:defRPr sz="3312">
                <a:solidFill>
                  <a:srgbClr val="000000"/>
                </a:solidFill>
                <a:latin typeface="Comic Sans MS"/>
                <a:ea typeface="Comic Sans MS"/>
                <a:cs typeface="Comic Sans MS"/>
                <a:sym typeface="Comic Sans MS"/>
              </a:defRPr>
            </a:lvl1pPr>
            <a:lvl2pPr marL="841862" indent="-409554" algn="l" defTabSz="537463">
              <a:lnSpc>
                <a:spcPct val="150000"/>
              </a:lnSpc>
              <a:buSzPct val="125000"/>
              <a:buChar char="•"/>
              <a:defRPr sz="3312">
                <a:solidFill>
                  <a:srgbClr val="000000"/>
                </a:solidFill>
                <a:latin typeface="Comic Sans MS"/>
                <a:ea typeface="Comic Sans MS"/>
                <a:cs typeface="Comic Sans MS"/>
                <a:sym typeface="Comic Sans MS"/>
              </a:defRPr>
            </a:lvl2pPr>
          </a:lstStyle>
          <a:p>
            <a:r>
              <a:rPr dirty="0"/>
              <a:t>Our Daily phonological and phonemic awareness  program is Heggerty</a:t>
            </a:r>
          </a:p>
          <a:p>
            <a:pPr lvl="1"/>
            <a:r>
              <a:rPr dirty="0"/>
              <a:t>Students are taught; rhyme, phoneme isolation (initial, final and medial), blending words, segmenting, adding, deleting, and substituting syllables. </a:t>
            </a:r>
          </a:p>
        </p:txBody>
      </p:sp>
      <p:pic>
        <p:nvPicPr>
          <p:cNvPr id="128" name="Screenshot 2023-02-05 at 9.36.30 AM.png" descr="Screenshot 2023-02-05 at 9.36.30 AM.png"/>
          <p:cNvPicPr>
            <a:picLocks noChangeAspect="1"/>
          </p:cNvPicPr>
          <p:nvPr/>
        </p:nvPicPr>
        <p:blipFill>
          <a:blip r:embed="rId2"/>
          <a:stretch>
            <a:fillRect/>
          </a:stretch>
        </p:blipFill>
        <p:spPr>
          <a:xfrm>
            <a:off x="1271729" y="574415"/>
            <a:ext cx="3860826" cy="2534342"/>
          </a:xfrm>
          <a:prstGeom prst="rect">
            <a:avLst/>
          </a:prstGeom>
          <a:ln w="12700">
            <a:miter lim="400000"/>
          </a:ln>
        </p:spPr>
      </p:pic>
      <p:pic>
        <p:nvPicPr>
          <p:cNvPr id="2" name="Picture 1">
            <a:extLst>
              <a:ext uri="{FF2B5EF4-FFF2-40B4-BE49-F238E27FC236}">
                <a16:creationId xmlns:a16="http://schemas.microsoft.com/office/drawing/2014/main" id="{9D688554-77B5-574A-8907-73DCFCCFC383}"/>
              </a:ext>
            </a:extLst>
          </p:cNvPr>
          <p:cNvPicPr>
            <a:picLocks noChangeAspect="1"/>
          </p:cNvPicPr>
          <p:nvPr/>
        </p:nvPicPr>
        <p:blipFill>
          <a:blip r:embed="rId3"/>
          <a:stretch>
            <a:fillRect/>
          </a:stretch>
        </p:blipFill>
        <p:spPr>
          <a:xfrm>
            <a:off x="4787153" y="6932664"/>
            <a:ext cx="3810012" cy="225973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Language Arts"/>
          <p:cNvSpPr txBox="1">
            <a:spLocks noGrp="1"/>
          </p:cNvSpPr>
          <p:nvPr>
            <p:ph type="title"/>
          </p:nvPr>
        </p:nvSpPr>
        <p:spPr>
          <a:xfrm>
            <a:off x="1882361" y="745429"/>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rPr dirty="0"/>
              <a:t>Language Arts</a:t>
            </a:r>
          </a:p>
        </p:txBody>
      </p:sp>
      <p:sp>
        <p:nvSpPr>
          <p:cNvPr id="131" name="Our Writing program is Primary Writing;…"/>
          <p:cNvSpPr txBox="1">
            <a:spLocks noGrp="1"/>
          </p:cNvSpPr>
          <p:nvPr>
            <p:ph type="body" idx="1"/>
          </p:nvPr>
        </p:nvSpPr>
        <p:spPr>
          <a:xfrm>
            <a:off x="785507" y="2520493"/>
            <a:ext cx="11561655" cy="5627066"/>
          </a:xfrm>
          <a:prstGeom prst="rect">
            <a:avLst/>
          </a:prstGeom>
        </p:spPr>
        <p:txBody>
          <a:bodyPr/>
          <a:lstStyle/>
          <a:p>
            <a:pPr marL="293811" indent="-293811" algn="l" defTabSz="385572">
              <a:lnSpc>
                <a:spcPct val="150000"/>
              </a:lnSpc>
              <a:buSzPct val="125000"/>
              <a:buChar char="•"/>
              <a:defRPr sz="2640">
                <a:solidFill>
                  <a:srgbClr val="000000"/>
                </a:solidFill>
                <a:latin typeface="Comic Sans MS"/>
                <a:ea typeface="Comic Sans MS"/>
                <a:cs typeface="Comic Sans MS"/>
                <a:sym typeface="Comic Sans MS"/>
              </a:defRPr>
            </a:pPr>
            <a:r>
              <a:rPr lang="en-US" dirty="0"/>
              <a:t>In writing, s</a:t>
            </a:r>
            <a:r>
              <a:rPr dirty="0"/>
              <a:t>tudents are taught; how to label, write lists, write sentences about their lives, write “How to” sentences, write opinion sentences, write about non</a:t>
            </a:r>
            <a:r>
              <a:rPr lang="en-US" dirty="0"/>
              <a:t>-</a:t>
            </a:r>
            <a:r>
              <a:rPr dirty="0"/>
              <a:t>fiction, write persuasive sentences, and poetry.</a:t>
            </a:r>
          </a:p>
          <a:p>
            <a:pPr marL="293811" indent="-293811" algn="l" defTabSz="385572">
              <a:lnSpc>
                <a:spcPct val="150000"/>
              </a:lnSpc>
              <a:buSzPct val="125000"/>
              <a:buChar char="•"/>
              <a:defRPr sz="2640">
                <a:solidFill>
                  <a:srgbClr val="000000"/>
                </a:solidFill>
                <a:latin typeface="Comic Sans MS"/>
                <a:ea typeface="Comic Sans MS"/>
                <a:cs typeface="Comic Sans MS"/>
                <a:sym typeface="Comic Sans MS"/>
              </a:defRPr>
            </a:pPr>
            <a:r>
              <a:rPr dirty="0"/>
              <a:t>Our Handwriting program is building created.</a:t>
            </a:r>
          </a:p>
          <a:p>
            <a:pPr marL="603945" lvl="1" indent="-293811" algn="l" defTabSz="385572">
              <a:lnSpc>
                <a:spcPct val="150000"/>
              </a:lnSpc>
              <a:buSzPct val="125000"/>
              <a:buChar char="•"/>
              <a:defRPr sz="2640">
                <a:solidFill>
                  <a:srgbClr val="000000"/>
                </a:solidFill>
                <a:latin typeface="Comic Sans MS"/>
                <a:ea typeface="Comic Sans MS"/>
                <a:cs typeface="Comic Sans MS"/>
                <a:sym typeface="Comic Sans MS"/>
              </a:defRPr>
            </a:pPr>
            <a:r>
              <a:rPr dirty="0"/>
              <a:t>Students are taught letter formation with consistent language throughout the school.</a:t>
            </a:r>
          </a:p>
        </p:txBody>
      </p:sp>
      <p:pic>
        <p:nvPicPr>
          <p:cNvPr id="3" name="Picture 2" descr="Diagram&#10;&#10;Description automatically generated">
            <a:extLst>
              <a:ext uri="{FF2B5EF4-FFF2-40B4-BE49-F238E27FC236}">
                <a16:creationId xmlns:a16="http://schemas.microsoft.com/office/drawing/2014/main" id="{67A6BBD6-11A2-2760-5F3D-FD11E2D9F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884" y="7080199"/>
            <a:ext cx="7390938" cy="201033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Math"/>
          <p:cNvSpPr txBox="1">
            <a:spLocks noGrp="1"/>
          </p:cNvSpPr>
          <p:nvPr>
            <p:ph type="title"/>
          </p:nvPr>
        </p:nvSpPr>
        <p:spPr>
          <a:xfrm>
            <a:off x="2896870" y="1562447"/>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t>Math</a:t>
            </a:r>
          </a:p>
        </p:txBody>
      </p:sp>
      <p:sp>
        <p:nvSpPr>
          <p:cNvPr id="135" name="Our Math program is Math in Focus…"/>
          <p:cNvSpPr txBox="1">
            <a:spLocks noGrp="1"/>
          </p:cNvSpPr>
          <p:nvPr>
            <p:ph type="body" sz="half" idx="1"/>
          </p:nvPr>
        </p:nvSpPr>
        <p:spPr>
          <a:xfrm>
            <a:off x="1172766" y="4336353"/>
            <a:ext cx="10999440" cy="4407496"/>
          </a:xfrm>
          <a:prstGeom prst="rect">
            <a:avLst/>
          </a:prstGeom>
        </p:spPr>
        <p:txBody>
          <a:bodyPr/>
          <a:lstStyle>
            <a:lvl1pPr marL="445168" indent="-445168" algn="l">
              <a:lnSpc>
                <a:spcPct val="150000"/>
              </a:lnSpc>
              <a:buSzPct val="125000"/>
              <a:buChar char="•"/>
              <a:defRPr>
                <a:solidFill>
                  <a:srgbClr val="000000"/>
                </a:solidFill>
                <a:latin typeface="Comic Sans MS"/>
                <a:ea typeface="Comic Sans MS"/>
                <a:cs typeface="Comic Sans MS"/>
                <a:sym typeface="Comic Sans MS"/>
              </a:defRPr>
            </a:lvl1pPr>
            <a:lvl2pPr marL="915068" indent="-445168" algn="l">
              <a:lnSpc>
                <a:spcPct val="150000"/>
              </a:lnSpc>
              <a:buSzPct val="125000"/>
              <a:buChar char="•"/>
              <a:defRPr>
                <a:solidFill>
                  <a:srgbClr val="000000"/>
                </a:solidFill>
                <a:latin typeface="Comic Sans MS"/>
                <a:ea typeface="Comic Sans MS"/>
                <a:cs typeface="Comic Sans MS"/>
                <a:sym typeface="Comic Sans MS"/>
              </a:defRPr>
            </a:lvl2pPr>
          </a:lstStyle>
          <a:p>
            <a:r>
              <a:t>Our Math program is Math in Focus</a:t>
            </a:r>
          </a:p>
          <a:p>
            <a:pPr lvl="1"/>
            <a:r>
              <a:t>Students are taught; number names, counting, number sense, shapes, addition, subtraction, graphing and sorting</a:t>
            </a:r>
          </a:p>
        </p:txBody>
      </p:sp>
      <p:pic>
        <p:nvPicPr>
          <p:cNvPr id="136" name="Screenshot 2023-02-05 at 9.45.15 AM.png" descr="Screenshot 2023-02-05 at 9.45.15 AM.png"/>
          <p:cNvPicPr>
            <a:picLocks noChangeAspect="1"/>
          </p:cNvPicPr>
          <p:nvPr/>
        </p:nvPicPr>
        <p:blipFill>
          <a:blip r:embed="rId2"/>
          <a:srcRect/>
          <a:stretch>
            <a:fillRect/>
          </a:stretch>
        </p:blipFill>
        <p:spPr>
          <a:xfrm>
            <a:off x="2680390" y="500013"/>
            <a:ext cx="2770196" cy="339505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ocial Studies"/>
          <p:cNvSpPr txBox="1">
            <a:spLocks noGrp="1"/>
          </p:cNvSpPr>
          <p:nvPr>
            <p:ph type="title"/>
          </p:nvPr>
        </p:nvSpPr>
        <p:spPr>
          <a:xfrm>
            <a:off x="2921308" y="1417465"/>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rPr dirty="0"/>
              <a:t>Social Studies</a:t>
            </a:r>
          </a:p>
        </p:txBody>
      </p:sp>
      <p:sp>
        <p:nvSpPr>
          <p:cNvPr id="139" name="Our Social Studies Program is myWorld- Savvas…"/>
          <p:cNvSpPr txBox="1">
            <a:spLocks noGrp="1"/>
          </p:cNvSpPr>
          <p:nvPr>
            <p:ph type="body" sz="half" idx="1"/>
          </p:nvPr>
        </p:nvSpPr>
        <p:spPr>
          <a:xfrm>
            <a:off x="1906174" y="3899263"/>
            <a:ext cx="9589787" cy="4582370"/>
          </a:xfrm>
          <a:prstGeom prst="rect">
            <a:avLst/>
          </a:prstGeom>
        </p:spPr>
        <p:txBody>
          <a:bodyPr/>
          <a:lstStyle>
            <a:lvl1pPr marL="360586" indent="-360586" algn="l" defTabSz="473201">
              <a:lnSpc>
                <a:spcPct val="150000"/>
              </a:lnSpc>
              <a:buSzPct val="125000"/>
              <a:buChar char="•"/>
              <a:defRPr sz="2916">
                <a:solidFill>
                  <a:srgbClr val="000000"/>
                </a:solidFill>
                <a:latin typeface="Comic Sans MS"/>
                <a:ea typeface="Comic Sans MS"/>
                <a:cs typeface="Comic Sans MS"/>
                <a:sym typeface="Comic Sans MS"/>
              </a:defRPr>
            </a:lvl1pPr>
            <a:lvl2pPr marL="741205" indent="-360586" algn="l" defTabSz="473201">
              <a:lnSpc>
                <a:spcPct val="150000"/>
              </a:lnSpc>
              <a:buSzPct val="125000"/>
              <a:buChar char="•"/>
              <a:defRPr sz="2916">
                <a:solidFill>
                  <a:srgbClr val="000000"/>
                </a:solidFill>
                <a:latin typeface="Comic Sans MS"/>
                <a:ea typeface="Comic Sans MS"/>
                <a:cs typeface="Comic Sans MS"/>
                <a:sym typeface="Comic Sans MS"/>
              </a:defRPr>
            </a:lvl2pPr>
          </a:lstStyle>
          <a:p>
            <a:r>
              <a:rPr dirty="0"/>
              <a:t>Our Social Studies Program is </a:t>
            </a:r>
            <a:r>
              <a:rPr dirty="0" err="1"/>
              <a:t>myWorld</a:t>
            </a:r>
            <a:r>
              <a:rPr dirty="0"/>
              <a:t>- </a:t>
            </a:r>
            <a:r>
              <a:rPr dirty="0" err="1"/>
              <a:t>Savvas</a:t>
            </a:r>
            <a:r>
              <a:rPr dirty="0"/>
              <a:t>  </a:t>
            </a:r>
          </a:p>
          <a:p>
            <a:pPr lvl="1"/>
            <a:r>
              <a:rPr dirty="0"/>
              <a:t>Student are taught; learning and working together, National and State symbols, how work is now and how it was long ago, geography of our neighborhood, time and chronology, and they learn about the past.      </a:t>
            </a:r>
          </a:p>
        </p:txBody>
      </p:sp>
      <p:pic>
        <p:nvPicPr>
          <p:cNvPr id="140" name="Screenshot 2023-02-05 at 9.49.18 AM.png" descr="Screenshot 2023-02-05 at 9.49.18 AM.png"/>
          <p:cNvPicPr>
            <a:picLocks noChangeAspect="1"/>
          </p:cNvPicPr>
          <p:nvPr/>
        </p:nvPicPr>
        <p:blipFill>
          <a:blip r:embed="rId2"/>
          <a:stretch>
            <a:fillRect/>
          </a:stretch>
        </p:blipFill>
        <p:spPr>
          <a:xfrm>
            <a:off x="2506834" y="780902"/>
            <a:ext cx="2312196" cy="288788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cience"/>
          <p:cNvSpPr txBox="1">
            <a:spLocks noGrp="1"/>
          </p:cNvSpPr>
          <p:nvPr>
            <p:ph type="title"/>
          </p:nvPr>
        </p:nvSpPr>
        <p:spPr>
          <a:xfrm>
            <a:off x="3208591" y="1676754"/>
            <a:ext cx="10464801" cy="1270001"/>
          </a:xfrm>
          <a:prstGeom prst="rect">
            <a:avLst/>
          </a:prstGeom>
        </p:spPr>
        <p:txBody>
          <a:bodyPr/>
          <a:lstStyle>
            <a:lvl1pPr defTabSz="537463">
              <a:defRPr sz="6624">
                <a:solidFill>
                  <a:srgbClr val="0433FF"/>
                </a:solidFill>
                <a:latin typeface="Comic Sans MS"/>
                <a:ea typeface="Comic Sans MS"/>
                <a:cs typeface="Comic Sans MS"/>
                <a:sym typeface="Comic Sans MS"/>
              </a:defRPr>
            </a:lvl1pPr>
          </a:lstStyle>
          <a:p>
            <a:r>
              <a:t>Science</a:t>
            </a:r>
          </a:p>
        </p:txBody>
      </p:sp>
      <p:sp>
        <p:nvSpPr>
          <p:cNvPr id="143" name="Our Science program is Science Fusion…"/>
          <p:cNvSpPr txBox="1">
            <a:spLocks noGrp="1"/>
          </p:cNvSpPr>
          <p:nvPr>
            <p:ph type="body" idx="1"/>
          </p:nvPr>
        </p:nvSpPr>
        <p:spPr>
          <a:xfrm>
            <a:off x="722334" y="3261567"/>
            <a:ext cx="11947334" cy="5231170"/>
          </a:xfrm>
          <a:prstGeom prst="rect">
            <a:avLst/>
          </a:prstGeom>
        </p:spPr>
        <p:txBody>
          <a:bodyPr/>
          <a:lstStyle/>
          <a:p>
            <a:pPr marL="418458" indent="-418458" algn="l" defTabSz="549148">
              <a:lnSpc>
                <a:spcPct val="150000"/>
              </a:lnSpc>
              <a:buSzPct val="125000"/>
              <a:buChar char="•"/>
              <a:defRPr sz="3384">
                <a:solidFill>
                  <a:srgbClr val="009193"/>
                </a:solidFill>
                <a:latin typeface="Comic Sans MS"/>
                <a:ea typeface="Comic Sans MS"/>
                <a:cs typeface="Comic Sans MS"/>
                <a:sym typeface="Comic Sans MS"/>
              </a:defRPr>
            </a:pPr>
            <a:endParaRPr dirty="0"/>
          </a:p>
          <a:p>
            <a:pPr marL="418458" indent="-418458" algn="l" defTabSz="549148">
              <a:lnSpc>
                <a:spcPct val="150000"/>
              </a:lnSpc>
              <a:buSzPct val="125000"/>
              <a:buChar char="•"/>
              <a:defRPr sz="3384">
                <a:solidFill>
                  <a:srgbClr val="000000"/>
                </a:solidFill>
                <a:latin typeface="Comic Sans MS"/>
                <a:ea typeface="Comic Sans MS"/>
                <a:cs typeface="Comic Sans MS"/>
                <a:sym typeface="Comic Sans MS"/>
              </a:defRPr>
            </a:pPr>
            <a:r>
              <a:rPr dirty="0"/>
              <a:t>Our Science program is Science Fusion</a:t>
            </a:r>
          </a:p>
          <a:p>
            <a:pPr marL="860164" lvl="1" indent="-418458" algn="l" defTabSz="549148">
              <a:lnSpc>
                <a:spcPct val="150000"/>
              </a:lnSpc>
              <a:buSzPct val="125000"/>
              <a:buChar char="•"/>
              <a:defRPr sz="3384">
                <a:solidFill>
                  <a:srgbClr val="000000"/>
                </a:solidFill>
                <a:latin typeface="Comic Sans MS"/>
                <a:ea typeface="Comic Sans MS"/>
                <a:cs typeface="Comic Sans MS"/>
                <a:sym typeface="Comic Sans MS"/>
              </a:defRPr>
            </a:pPr>
            <a:r>
              <a:rPr dirty="0"/>
              <a:t>Students are taught; the senses, science skills, science tools, animals, plants, habitats, Earth’s resources, weather and seasons, matter, energy and motion</a:t>
            </a:r>
          </a:p>
        </p:txBody>
      </p:sp>
      <p:pic>
        <p:nvPicPr>
          <p:cNvPr id="144" name="shopping.jpeg" descr="shopping.jpeg"/>
          <p:cNvPicPr>
            <a:picLocks noChangeAspect="1"/>
          </p:cNvPicPr>
          <p:nvPr/>
        </p:nvPicPr>
        <p:blipFill>
          <a:blip r:embed="rId2"/>
          <a:stretch>
            <a:fillRect/>
          </a:stretch>
        </p:blipFill>
        <p:spPr>
          <a:xfrm>
            <a:off x="1885387" y="666859"/>
            <a:ext cx="3860801" cy="2997201"/>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415</Words>
  <Application>Microsoft Office PowerPoint</Application>
  <PresentationFormat>Custom</PresentationFormat>
  <Paragraphs>38</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Chalkboard</vt:lpstr>
      <vt:lpstr>Comic Sans MS</vt:lpstr>
      <vt:lpstr>Helvetica Neue</vt:lpstr>
      <vt:lpstr>Papyrus</vt:lpstr>
      <vt:lpstr>Parchment</vt:lpstr>
      <vt:lpstr>In Kindergarten </vt:lpstr>
      <vt:lpstr>Partnerships &amp; Transitions</vt:lpstr>
      <vt:lpstr>PowerPoint Presentation</vt:lpstr>
      <vt:lpstr>Language Arts</vt:lpstr>
      <vt:lpstr>Language Arts</vt:lpstr>
      <vt:lpstr>Language Arts</vt:lpstr>
      <vt:lpstr>Math</vt:lpstr>
      <vt:lpstr>Social Studies</vt:lpstr>
      <vt:lpstr>Science</vt:lpstr>
      <vt:lpstr>PowerPoint Presentation</vt:lpstr>
      <vt:lpstr>MTSS</vt:lpstr>
      <vt:lpstr>Social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Kindergarten </dc:title>
  <cp:lastModifiedBy>Hamburg, David</cp:lastModifiedBy>
  <cp:revision>4</cp:revision>
  <dcterms:modified xsi:type="dcterms:W3CDTF">2023-02-23T17:21:30Z</dcterms:modified>
</cp:coreProperties>
</file>